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6" r:id="rId19"/>
    <p:sldId id="273" r:id="rId20"/>
    <p:sldId id="277" r:id="rId21"/>
    <p:sldId id="274" r:id="rId22"/>
    <p:sldId id="275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mily.kothe@deakin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bellcollaboration.org/mec2ir" TargetMode="External"/><Relationship Id="rId2" Type="http://schemas.openxmlformats.org/officeDocument/2006/relationships/hyperlink" Target="http://methods.cochrane.org/meci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astyle.org/manual/related/JARS-MARS.pdf" TargetMode="External"/><Relationship Id="rId5" Type="http://schemas.openxmlformats.org/officeDocument/2006/relationships/hyperlink" Target="https://www.editorialmanager.com/jognn/account/MOOSE.pdf" TargetMode="External"/><Relationship Id="rId4" Type="http://schemas.openxmlformats.org/officeDocument/2006/relationships/hyperlink" Target="http://www.prisma-statement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d.york.ac.uk/PROSPERO/display_record.asp?ID=CRD42016041810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rayyan.qcri.org/reviews/7705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Best Practice Systematic Review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752617"/>
          </a:xfrm>
        </p:spPr>
        <p:txBody>
          <a:bodyPr>
            <a:normAutofit/>
          </a:bodyPr>
          <a:lstStyle/>
          <a:p>
            <a:r>
              <a:rPr lang="en-AU" dirty="0" smtClean="0"/>
              <a:t>Emily Kothe</a:t>
            </a:r>
          </a:p>
          <a:p>
            <a:r>
              <a:rPr lang="en-AU" dirty="0" smtClean="0"/>
              <a:t>@</a:t>
            </a:r>
            <a:r>
              <a:rPr lang="en-AU" dirty="0" err="1" smtClean="0"/>
              <a:t>emilyandthelime</a:t>
            </a:r>
            <a:endParaRPr lang="en-AU" dirty="0" smtClean="0"/>
          </a:p>
          <a:p>
            <a:r>
              <a:rPr lang="en-AU" dirty="0" smtClean="0">
                <a:hlinkClick r:id="rId2"/>
              </a:rPr>
              <a:t>emily.kothe@deakin.edu.au</a:t>
            </a:r>
            <a:endParaRPr lang="en-AU" dirty="0" smtClean="0"/>
          </a:p>
          <a:p>
            <a:r>
              <a:rPr lang="en-AU" dirty="0"/>
              <a:t>https://osf.io/v2dy5/</a:t>
            </a:r>
            <a:endParaRPr lang="en-AU" dirty="0" smtClean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365" t="49823" r="89762" b="40159"/>
          <a:stretch/>
        </p:blipFill>
        <p:spPr>
          <a:xfrm>
            <a:off x="4806604" y="4508500"/>
            <a:ext cx="269767" cy="25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Reviews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The type of review you conduct will depend on the purpose of the review, your question, your resources, expertise, and type of data.</a:t>
            </a:r>
          </a:p>
          <a:p>
            <a:endParaRPr lang="en-AU" dirty="0"/>
          </a:p>
          <a:p>
            <a:r>
              <a:rPr lang="en-AU" dirty="0" smtClean="0"/>
              <a:t>Don’t assume that it is better to do the “harder” type of review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754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 you want to know?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03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review question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As with primary research, developing a good research question is the key to conducting a good review</a:t>
            </a:r>
          </a:p>
          <a:p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What has been done?</a:t>
            </a:r>
          </a:p>
          <a:p>
            <a:pPr marL="0" indent="0" algn="ctr">
              <a:buNone/>
            </a:pPr>
            <a:r>
              <a:rPr lang="en-AU" dirty="0"/>
              <a:t>What hasn’t been done?</a:t>
            </a:r>
          </a:p>
          <a:p>
            <a:pPr marL="0" indent="0" algn="ctr">
              <a:buNone/>
            </a:pPr>
            <a:r>
              <a:rPr lang="en-AU" dirty="0" smtClean="0"/>
              <a:t>What do we know?</a:t>
            </a:r>
          </a:p>
          <a:p>
            <a:pPr marL="0" indent="0" algn="ctr">
              <a:buNone/>
            </a:pPr>
            <a:r>
              <a:rPr lang="en-AU" dirty="0" smtClean="0"/>
              <a:t>What works?</a:t>
            </a:r>
          </a:p>
          <a:p>
            <a:pPr marL="0" indent="0" algn="ctr">
              <a:buNone/>
            </a:pPr>
            <a:r>
              <a:rPr lang="en-AU" dirty="0" smtClean="0"/>
              <a:t>How does it work?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1001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PICO(S)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Participants</a:t>
            </a:r>
          </a:p>
          <a:p>
            <a:r>
              <a:rPr lang="en-AU" dirty="0" smtClean="0"/>
              <a:t>Intervention</a:t>
            </a:r>
          </a:p>
          <a:p>
            <a:r>
              <a:rPr lang="en-AU" dirty="0" smtClean="0"/>
              <a:t>Comparison</a:t>
            </a:r>
          </a:p>
          <a:p>
            <a:r>
              <a:rPr lang="en-AU" dirty="0" smtClean="0"/>
              <a:t>Outcome</a:t>
            </a:r>
          </a:p>
          <a:p>
            <a:r>
              <a:rPr lang="en-AU" dirty="0" smtClean="0"/>
              <a:t>Study design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9481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 you conduct your review?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216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>
                <a:hlinkClick r:id="rId2"/>
              </a:rPr>
              <a:t>MECIR</a:t>
            </a:r>
            <a:r>
              <a:rPr lang="en-AU" dirty="0" smtClean="0"/>
              <a:t> and </a:t>
            </a:r>
            <a:r>
              <a:rPr lang="en-AU" dirty="0" smtClean="0">
                <a:hlinkClick r:id="rId3"/>
              </a:rPr>
              <a:t>MEC2IR</a:t>
            </a:r>
            <a:r>
              <a:rPr lang="en-AU" dirty="0" smtClean="0"/>
              <a:t> Conduct Standards</a:t>
            </a:r>
          </a:p>
          <a:p>
            <a:endParaRPr lang="en-AU" dirty="0" smtClean="0"/>
          </a:p>
          <a:p>
            <a:r>
              <a:rPr lang="en-AU" dirty="0" smtClean="0">
                <a:hlinkClick r:id="rId4"/>
              </a:rPr>
              <a:t>PRISMA</a:t>
            </a:r>
            <a:r>
              <a:rPr lang="en-AU" dirty="0" smtClean="0"/>
              <a:t>, </a:t>
            </a:r>
            <a:r>
              <a:rPr lang="en-AU" dirty="0" smtClean="0">
                <a:hlinkClick r:id="rId5"/>
              </a:rPr>
              <a:t>MOOSE</a:t>
            </a:r>
            <a:r>
              <a:rPr lang="en-AU" dirty="0" smtClean="0"/>
              <a:t>, </a:t>
            </a:r>
            <a:r>
              <a:rPr lang="en-AU" dirty="0" smtClean="0">
                <a:hlinkClick r:id="rId6"/>
              </a:rPr>
              <a:t>MARS</a:t>
            </a:r>
            <a:r>
              <a:rPr lang="en-AU" dirty="0" smtClean="0"/>
              <a:t> Reporting Standards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721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MEC2IR Standards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384519"/>
              </p:ext>
            </p:extLst>
          </p:nvPr>
        </p:nvGraphicFramePr>
        <p:xfrm>
          <a:off x="1202918" y="1998628"/>
          <a:ext cx="9784081" cy="4225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601"/>
                <a:gridCol w="1061323"/>
                <a:gridCol w="1767096"/>
                <a:gridCol w="6401061"/>
              </a:tblGrid>
              <a:tr h="555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Item No.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Item Name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Standard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307431">
                <a:tc gridSpan="4">
                  <a:txBody>
                    <a:bodyPr/>
                    <a:lstStyle/>
                    <a:p>
                      <a:pPr marL="6477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Setting the research question(s) to inform the scope of the review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37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Man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ato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113030">
                        <a:lnSpc>
                          <a:spcPts val="103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Formulating revi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quest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io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28765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Ensure that the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revi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uesti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 and partic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lar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 the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outcomes of in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rest, add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ess issues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that are impor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ant to stakeh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ers such as con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ers, practitioners, p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li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 mak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rs, and others.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522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Man</a:t>
                      </a:r>
                      <a:r>
                        <a:rPr lang="en-US" sz="1200" spc="5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ato</a:t>
                      </a:r>
                      <a:r>
                        <a:rPr lang="en-US" sz="1200" spc="5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A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348615">
                        <a:lnSpc>
                          <a:spcPts val="103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Pre-def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g ob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j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ectives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12319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Defi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e in 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spc="-5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nce the 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spc="-5"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ject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ves of the revi</a:t>
                      </a:r>
                      <a:r>
                        <a:rPr lang="en-US" sz="1400" spc="1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spc="-15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-5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cl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 spc="-5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ng parti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ip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nts, intervent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ons, compa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ators, 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nd outco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sz="1400" spc="-5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s.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730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Hig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hl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y desi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ab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e 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94615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Cons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ing potent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se effects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914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Cons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der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an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mportant po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tial ad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erse effects of the interventi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n(s)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nd en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ure that th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are a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dr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ssed.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1370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16129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Hig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hl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y desi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ab</a:t>
                      </a:r>
                      <a:r>
                        <a:rPr lang="en-US" sz="1200" spc="5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endParaRPr lang="en-A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3556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Cons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ing eq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1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r>
                        <a:rPr lang="en-US" sz="1400" spc="-1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nd specific po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ulat</a:t>
                      </a:r>
                      <a:r>
                        <a:rPr lang="en-US" sz="1400" spc="5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ons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64770" marR="10287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Cons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der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 a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vance</a:t>
                      </a:r>
                      <a:r>
                        <a:rPr lang="en-US" sz="1400" spc="1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spc="-15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 issues of eq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nd r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vance of ev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ce to specific po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ulat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ons a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 import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nt to the rev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spc="-15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, a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 pl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 for app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riate meth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 to add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ess them if th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e. Attention s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ou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 be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id to the rele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an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 of the revi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uesti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 to po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ulat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ons s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ch as l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so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co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mic gro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ps, l</a:t>
                      </a:r>
                      <a:r>
                        <a:rPr lang="en-US" sz="1400" spc="10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midd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e-income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reg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ons, 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n, child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re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n, people with disabilities, and 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en-US" sz="1400" spc="-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 p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</a:t>
                      </a:r>
                      <a:r>
                        <a:rPr lang="en-US" sz="1400" spc="5" dirty="0"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e.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238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Write and Register a Protocol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The </a:t>
            </a:r>
            <a:r>
              <a:rPr lang="en-AU" dirty="0"/>
              <a:t>protocol sets out in advance the methods to be used in the review with the aim of minimizing bias.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background section of the protocol should communicate the key contextual and conceptual factors relevant to the review question and provide the </a:t>
            </a:r>
            <a:r>
              <a:rPr lang="en-AU" dirty="0" smtClean="0"/>
              <a:t>justification </a:t>
            </a:r>
            <a:r>
              <a:rPr lang="en-AU" dirty="0"/>
              <a:t>for the review.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protocol should </a:t>
            </a:r>
            <a:r>
              <a:rPr lang="en-AU" dirty="0" smtClean="0"/>
              <a:t>specify: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review question. </a:t>
            </a:r>
          </a:p>
          <a:p>
            <a:pPr lvl="1"/>
            <a:r>
              <a:rPr lang="en-AU" dirty="0" smtClean="0"/>
              <a:t>Study </a:t>
            </a:r>
            <a:r>
              <a:rPr lang="en-AU" dirty="0"/>
              <a:t>inclusion and exclusion criteria </a:t>
            </a:r>
            <a:r>
              <a:rPr lang="en-AU" dirty="0" smtClean="0"/>
              <a:t>using </a:t>
            </a:r>
            <a:r>
              <a:rPr lang="en-AU" dirty="0"/>
              <a:t>the relevant PICOS elements.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protocol should also specify the methods which will be used to: </a:t>
            </a:r>
            <a:endParaRPr lang="en-AU" dirty="0" smtClean="0"/>
          </a:p>
          <a:p>
            <a:pPr lvl="1"/>
            <a:r>
              <a:rPr lang="en-AU" dirty="0" smtClean="0"/>
              <a:t>Identify </a:t>
            </a:r>
            <a:r>
              <a:rPr lang="en-AU" dirty="0"/>
              <a:t>research </a:t>
            </a:r>
            <a:r>
              <a:rPr lang="en-AU" dirty="0" smtClean="0"/>
              <a:t>evidence</a:t>
            </a:r>
          </a:p>
          <a:p>
            <a:pPr lvl="1"/>
            <a:r>
              <a:rPr lang="en-AU" dirty="0" smtClean="0"/>
              <a:t>Select </a:t>
            </a:r>
            <a:r>
              <a:rPr lang="en-AU" dirty="0"/>
              <a:t>studies for inclusion </a:t>
            </a:r>
            <a:endParaRPr lang="en-AU" dirty="0" smtClean="0"/>
          </a:p>
          <a:p>
            <a:pPr lvl="1"/>
            <a:r>
              <a:rPr lang="en-AU" dirty="0" smtClean="0"/>
              <a:t>Data </a:t>
            </a:r>
            <a:r>
              <a:rPr lang="en-AU" dirty="0"/>
              <a:t>extract included studies </a:t>
            </a:r>
            <a:endParaRPr lang="en-AU" dirty="0" smtClean="0"/>
          </a:p>
          <a:p>
            <a:pPr lvl="1"/>
            <a:r>
              <a:rPr lang="en-AU" dirty="0" smtClean="0"/>
              <a:t>Quality </a:t>
            </a:r>
            <a:r>
              <a:rPr lang="en-AU" dirty="0"/>
              <a:t>assess included studies </a:t>
            </a:r>
            <a:endParaRPr lang="en-AU" dirty="0" smtClean="0"/>
          </a:p>
          <a:p>
            <a:pPr lvl="1"/>
            <a:r>
              <a:rPr lang="en-AU" dirty="0" smtClean="0"/>
              <a:t>Synthesise </a:t>
            </a:r>
            <a:r>
              <a:rPr lang="en-AU" dirty="0"/>
              <a:t>results </a:t>
            </a:r>
            <a:endParaRPr lang="en-AU" dirty="0" smtClean="0"/>
          </a:p>
          <a:p>
            <a:pPr lvl="1"/>
            <a:r>
              <a:rPr lang="en-AU" dirty="0" smtClean="0"/>
              <a:t>Disseminate </a:t>
            </a:r>
            <a:r>
              <a:rPr lang="en-AU" dirty="0"/>
              <a:t>the review </a:t>
            </a:r>
            <a:r>
              <a:rPr lang="en-AU" dirty="0" smtClean="0"/>
              <a:t>findings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9487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PROSPERO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PROSPERO Protocols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5250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Search the Literature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Talk to a Librarian to help develop/review your search terms</a:t>
            </a:r>
          </a:p>
          <a:p>
            <a:endParaRPr lang="en-AU" dirty="0"/>
          </a:p>
          <a:p>
            <a:r>
              <a:rPr lang="en-AU" dirty="0" smtClean="0"/>
              <a:t>Include robust methods to locating unpublished and poorly indexed literature</a:t>
            </a:r>
          </a:p>
          <a:p>
            <a:endParaRPr lang="en-AU" dirty="0"/>
          </a:p>
          <a:p>
            <a:r>
              <a:rPr lang="en-AU" dirty="0" smtClean="0"/>
              <a:t>Document your process</a:t>
            </a:r>
          </a:p>
        </p:txBody>
      </p:sp>
    </p:spTree>
    <p:extLst>
      <p:ext uri="{BB962C8B-B14F-4D97-AF65-F5344CB8AC3E}">
        <p14:creationId xmlns:p14="http://schemas.microsoft.com/office/powerpoint/2010/main" val="356140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Should you do a Review?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Not necessarily…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76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Press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6726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Screening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Screening is one of the most time consuming parts of running a review, this is what distinguishes your review from a non-systematic “cherry picking” review of the literature.</a:t>
            </a:r>
          </a:p>
          <a:p>
            <a:endParaRPr lang="en-AU" dirty="0"/>
          </a:p>
          <a:p>
            <a:r>
              <a:rPr lang="en-AU" dirty="0" smtClean="0"/>
              <a:t>Use processes that will keep your screening transparent and reduce error</a:t>
            </a:r>
          </a:p>
          <a:p>
            <a:endParaRPr lang="en-AU" dirty="0"/>
          </a:p>
          <a:p>
            <a:r>
              <a:rPr lang="en-AU" dirty="0" smtClean="0"/>
              <a:t>Pilot everything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2104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Current favourite Screening Tool: </a:t>
            </a:r>
            <a:r>
              <a:rPr lang="en-AU" i="1" dirty="0" smtClean="0"/>
              <a:t>Rayyan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Rayyan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6967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Extraction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Use a standard data extraction process for all studies</a:t>
            </a:r>
          </a:p>
          <a:p>
            <a:endParaRPr lang="en-AU" dirty="0"/>
          </a:p>
          <a:p>
            <a:r>
              <a:rPr lang="en-AU" dirty="0" smtClean="0"/>
              <a:t>Duplicate extraction of key study data where possible (most important to duplicate results)</a:t>
            </a:r>
          </a:p>
          <a:p>
            <a:endParaRPr lang="en-AU" dirty="0"/>
          </a:p>
          <a:p>
            <a:r>
              <a:rPr lang="en-AU" dirty="0" smtClean="0"/>
              <a:t>Record source location for all extracted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1323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Assessing Risk of bias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You should incorporate risk of bias assessments into interpretation of findings</a:t>
            </a:r>
          </a:p>
          <a:p>
            <a:endParaRPr lang="en-AU" dirty="0"/>
          </a:p>
          <a:p>
            <a:r>
              <a:rPr lang="en-AU" dirty="0" smtClean="0"/>
              <a:t>There are widely used tools for randomised and quasi-experimental designs (Cochrane Risk of Bias Tool and ROBINS-I)</a:t>
            </a:r>
          </a:p>
          <a:p>
            <a:endParaRPr lang="en-AU" dirty="0"/>
          </a:p>
          <a:p>
            <a:r>
              <a:rPr lang="en-AU" dirty="0" smtClean="0"/>
              <a:t>There is less consensus about appropriate tools for observational studies</a:t>
            </a:r>
          </a:p>
          <a:p>
            <a:endParaRPr lang="en-AU" dirty="0" smtClean="0"/>
          </a:p>
          <a:p>
            <a:r>
              <a:rPr lang="en-AU" dirty="0" smtClean="0"/>
              <a:t>Make domain assessments of bias rather than global scores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2609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Synthesising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What does it all mean?</a:t>
            </a:r>
          </a:p>
          <a:p>
            <a:endParaRPr lang="en-AU" dirty="0"/>
          </a:p>
          <a:p>
            <a:r>
              <a:rPr lang="en-AU" dirty="0" smtClean="0"/>
              <a:t>Don’t just count number of significant and non-significant studies – that is just a really bad meta-analysis!</a:t>
            </a:r>
          </a:p>
          <a:p>
            <a:endParaRPr lang="en-AU" dirty="0"/>
          </a:p>
          <a:p>
            <a:r>
              <a:rPr lang="en-AU" dirty="0" smtClean="0"/>
              <a:t>Remember to consider risk of bias when synthesising results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5792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Creating summary tables in Mail merge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Reduce error and improve </a:t>
            </a:r>
            <a:r>
              <a:rPr lang="en-AU" smtClean="0"/>
              <a:t>formatting consistency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120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Reasons to do a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You have a research question that is best answered by synthesising existing evidence rather than running a new study</a:t>
            </a:r>
          </a:p>
          <a:p>
            <a:endParaRPr lang="en-AU" dirty="0" smtClean="0"/>
          </a:p>
          <a:p>
            <a:r>
              <a:rPr lang="en-AU" dirty="0" smtClean="0"/>
              <a:t>There is no recent review that answers that same question</a:t>
            </a:r>
          </a:p>
          <a:p>
            <a:endParaRPr lang="en-AU" dirty="0"/>
          </a:p>
          <a:p>
            <a:r>
              <a:rPr lang="en-AU" dirty="0" smtClean="0"/>
              <a:t>You want to explore apparent inconsistencies in previous studies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47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Reasons not to do a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They take a </a:t>
            </a:r>
            <a:r>
              <a:rPr lang="en-AU" i="1" dirty="0" smtClean="0"/>
              <a:t>very</a:t>
            </a:r>
            <a:r>
              <a:rPr lang="en-AU" dirty="0" smtClean="0"/>
              <a:t> long time</a:t>
            </a:r>
          </a:p>
          <a:p>
            <a:endParaRPr lang="en-AU" dirty="0"/>
          </a:p>
          <a:p>
            <a:r>
              <a:rPr lang="en-AU" dirty="0" smtClean="0"/>
              <a:t>They are </a:t>
            </a:r>
            <a:r>
              <a:rPr lang="en-AU" i="1" dirty="0" smtClean="0"/>
              <a:t>really</a:t>
            </a:r>
            <a:r>
              <a:rPr lang="en-AU" dirty="0" smtClean="0"/>
              <a:t> hard</a:t>
            </a:r>
          </a:p>
          <a:p>
            <a:endParaRPr lang="en-AU" dirty="0"/>
          </a:p>
          <a:p>
            <a:r>
              <a:rPr lang="en-AU" dirty="0" smtClean="0"/>
              <a:t>Not every topic needs a review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Reviews take a very long time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069741"/>
              </p:ext>
            </p:extLst>
          </p:nvPr>
        </p:nvGraphicFramePr>
        <p:xfrm>
          <a:off x="1202921" y="2011364"/>
          <a:ext cx="9900508" cy="3444856"/>
        </p:xfrm>
        <a:graphic>
          <a:graphicData uri="http://schemas.openxmlformats.org/drawingml/2006/table">
            <a:tbl>
              <a:tblPr firstRow="1">
                <a:tableStyleId>{7E9639D4-E3E2-4D34-9284-5A2195B3D0D7}</a:tableStyleId>
              </a:tblPr>
              <a:tblGrid>
                <a:gridCol w="6383938"/>
                <a:gridCol w="1232346"/>
                <a:gridCol w="1024980"/>
                <a:gridCol w="1259244"/>
              </a:tblGrid>
              <a:tr h="699452">
                <a:tc>
                  <a:txBody>
                    <a:bodyPr/>
                    <a:lstStyle/>
                    <a:p>
                      <a:pPr algn="l"/>
                      <a:r>
                        <a:rPr lang="en-AU" sz="1800" dirty="0">
                          <a:effectLst/>
                        </a:rPr>
                        <a:t>Category</a:t>
                      </a:r>
                      <a:endParaRPr lang="en-A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69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effectLst/>
                        </a:rPr>
                        <a:t>Mean ± SD</a:t>
                      </a:r>
                      <a:endParaRPr lang="en-A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effectLst/>
                        </a:rPr>
                        <a:t>Median</a:t>
                      </a:r>
                      <a:endParaRPr lang="en-A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effectLst/>
                        </a:rPr>
                        <a:t>Range</a:t>
                      </a:r>
                      <a:endParaRPr lang="en-AU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60969" marT="76212" marB="76212" anchor="ctr"/>
                </a:tc>
              </a:tr>
              <a:tr h="609402">
                <a:tc>
                  <a:txBody>
                    <a:bodyPr/>
                    <a:lstStyle/>
                    <a:p>
                      <a:pPr algn="l"/>
                      <a:r>
                        <a:rPr lang="en-AU" sz="1800" dirty="0">
                          <a:effectLst/>
                        </a:rPr>
                        <a:t>Authors/team </a:t>
                      </a:r>
                      <a:r>
                        <a:rPr lang="en-AU" sz="1800" dirty="0" smtClean="0">
                          <a:effectLst/>
                        </a:rPr>
                        <a:t>members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69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effectLst/>
                        </a:rPr>
                        <a:t>5±3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effectLst/>
                        </a:rPr>
                        <a:t>5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effectLst/>
                        </a:rPr>
                        <a:t>1–27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60969" marT="76212" marB="76212" anchor="ctr"/>
                </a:tc>
              </a:tr>
              <a:tr h="735486">
                <a:tc>
                  <a:txBody>
                    <a:bodyPr/>
                    <a:lstStyle/>
                    <a:p>
                      <a:pPr algn="l"/>
                      <a:r>
                        <a:rPr lang="en-AU" sz="1800" dirty="0">
                          <a:effectLst/>
                        </a:rPr>
                        <a:t>Time (in weeks; registered project start to publication </a:t>
                      </a:r>
                      <a:r>
                        <a:rPr lang="en-AU" sz="1800" dirty="0" smtClean="0">
                          <a:effectLst/>
                        </a:rPr>
                        <a:t>date)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69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effectLst/>
                        </a:rPr>
                        <a:t>67.3</a:t>
                      </a:r>
                      <a:r>
                        <a:rPr lang="en-AU" sz="1800" dirty="0" smtClean="0">
                          <a:effectLst/>
                        </a:rPr>
                        <a:t>±</a:t>
                      </a:r>
                      <a:r>
                        <a:rPr lang="en-AU" sz="1800" dirty="0" smtClean="0">
                          <a:effectLst/>
                        </a:rPr>
                        <a:t>31.0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>
                          <a:effectLst/>
                        </a:rPr>
                        <a:t>65.8</a:t>
                      </a:r>
                      <a:endParaRPr lang="en-A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>
                          <a:effectLst/>
                        </a:rPr>
                        <a:t>6–186</a:t>
                      </a:r>
                      <a:endParaRPr lang="en-A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60969" marT="76212" marB="76212" anchor="ctr"/>
                </a:tc>
              </a:tr>
              <a:tr h="699452">
                <a:tc>
                  <a:txBody>
                    <a:bodyPr/>
                    <a:lstStyle/>
                    <a:p>
                      <a:pPr algn="l"/>
                      <a:r>
                        <a:rPr lang="en-AU" sz="1800" dirty="0">
                          <a:effectLst/>
                        </a:rPr>
                        <a:t>Quantitative analysis yield rate </a:t>
                      </a:r>
                      <a:r>
                        <a:rPr lang="en-AU" sz="1800" dirty="0" smtClean="0">
                          <a:effectLst/>
                        </a:rPr>
                        <a:t>(%)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69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effectLst/>
                        </a:rPr>
                        <a:t>2.6</a:t>
                      </a:r>
                      <a:r>
                        <a:rPr lang="en-AU" sz="1800" dirty="0" smtClean="0">
                          <a:effectLst/>
                        </a:rPr>
                        <a:t>±</a:t>
                      </a:r>
                      <a:r>
                        <a:rPr lang="en-AU" sz="1800" dirty="0" smtClean="0">
                          <a:effectLst/>
                        </a:rPr>
                        <a:t>4.7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>
                          <a:effectLst/>
                        </a:rPr>
                        <a:t>1.0</a:t>
                      </a:r>
                      <a:endParaRPr lang="en-A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>
                          <a:effectLst/>
                        </a:rPr>
                        <a:t>0.03–32.43</a:t>
                      </a:r>
                      <a:endParaRPr lang="en-A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60969" marT="76212" marB="76212" anchor="ctr"/>
                </a:tc>
              </a:tr>
              <a:tr h="699452">
                <a:tc>
                  <a:txBody>
                    <a:bodyPr/>
                    <a:lstStyle/>
                    <a:p>
                      <a:pPr algn="l"/>
                      <a:r>
                        <a:rPr lang="en-AU" sz="1800" dirty="0">
                          <a:effectLst/>
                        </a:rPr>
                        <a:t>Qualitative analysis yield rate </a:t>
                      </a:r>
                      <a:r>
                        <a:rPr lang="en-AU" sz="1800" dirty="0" smtClean="0">
                          <a:effectLst/>
                        </a:rPr>
                        <a:t>(%)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69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effectLst/>
                        </a:rPr>
                        <a:t>2.7</a:t>
                      </a:r>
                      <a:r>
                        <a:rPr lang="en-AU" sz="1800" dirty="0" smtClean="0">
                          <a:effectLst/>
                        </a:rPr>
                        <a:t>±</a:t>
                      </a:r>
                      <a:r>
                        <a:rPr lang="en-AU" sz="1800" dirty="0" smtClean="0">
                          <a:effectLst/>
                        </a:rPr>
                        <a:t>4.6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>
                          <a:effectLst/>
                        </a:rPr>
                        <a:t>1.0</a:t>
                      </a:r>
                      <a:endParaRPr lang="en-A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95264" marT="76212" marB="762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effectLst/>
                        </a:rPr>
                        <a:t>0.05–26.19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4" marR="60969" marT="76212" marB="76212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2919" y="5776686"/>
            <a:ext cx="9900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Borah R, Brown AW, Capers PL</a:t>
            </a:r>
            <a:r>
              <a:rPr lang="en-AU" i="1" dirty="0"/>
              <a:t>, et </a:t>
            </a:r>
            <a:r>
              <a:rPr lang="en-AU" i="1" dirty="0" smtClean="0"/>
              <a:t>al </a:t>
            </a:r>
            <a:r>
              <a:rPr lang="en-AU" dirty="0" smtClean="0"/>
              <a:t>Analysis </a:t>
            </a:r>
            <a:r>
              <a:rPr lang="en-AU" dirty="0"/>
              <a:t>of the time and workers needed to conduct systematic reviews of medical interventions using data from the PROSPERO </a:t>
            </a:r>
            <a:r>
              <a:rPr lang="en-AU" dirty="0" smtClean="0"/>
              <a:t>registry </a:t>
            </a:r>
            <a:r>
              <a:rPr lang="en-AU" i="1" dirty="0" smtClean="0"/>
              <a:t>BMJ Open</a:t>
            </a:r>
            <a:r>
              <a:rPr lang="en-AU" i="1" dirty="0"/>
              <a:t> </a:t>
            </a:r>
            <a:r>
              <a:rPr lang="en-AU" dirty="0"/>
              <a:t>2017;</a:t>
            </a:r>
            <a:r>
              <a:rPr lang="en-AU" b="1" dirty="0"/>
              <a:t>7:</a:t>
            </a:r>
            <a:r>
              <a:rPr lang="en-AU" dirty="0"/>
              <a:t>e012545. </a:t>
            </a:r>
            <a:r>
              <a:rPr lang="en-AU" dirty="0" err="1"/>
              <a:t>doi</a:t>
            </a:r>
            <a:r>
              <a:rPr lang="en-AU" dirty="0"/>
              <a:t>: </a:t>
            </a:r>
            <a:r>
              <a:rPr lang="en-AU" dirty="0" smtClean="0"/>
              <a:t>10.1136/bmjopen-2016-012545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95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 every topic needs a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 descr="https://pbs.twimg.com/media/C5KqEtpWIAANtC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" t="399" r="754" b="63822"/>
          <a:stretch/>
        </p:blipFill>
        <p:spPr bwMode="auto">
          <a:xfrm>
            <a:off x="2102925" y="2070100"/>
            <a:ext cx="7984067" cy="4089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2919" y="6416707"/>
            <a:ext cx="978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Analysis from: https</a:t>
            </a:r>
            <a:r>
              <a:rPr lang="en-AU" dirty="0"/>
              <a:t>://medium.com/@billkenkel/whats-spiking-in-neuroscience-e637c1d02451</a:t>
            </a:r>
          </a:p>
        </p:txBody>
      </p:sp>
    </p:spTree>
    <p:extLst>
      <p:ext uri="{BB962C8B-B14F-4D97-AF65-F5344CB8AC3E}">
        <p14:creationId xmlns:p14="http://schemas.microsoft.com/office/powerpoint/2010/main" val="24055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Bad reasons to do a review*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You want a publication early in your thesis</a:t>
            </a:r>
          </a:p>
          <a:p>
            <a:endParaRPr lang="en-AU" dirty="0"/>
          </a:p>
          <a:p>
            <a:r>
              <a:rPr lang="en-AU" dirty="0" smtClean="0"/>
              <a:t>Your supervisor told you to do one</a:t>
            </a:r>
          </a:p>
          <a:p>
            <a:endParaRPr lang="en-AU" dirty="0"/>
          </a:p>
          <a:p>
            <a:r>
              <a:rPr lang="en-AU" dirty="0" smtClean="0"/>
              <a:t>You want to get your head around the existing literature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42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type of review should you do?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There are a lot more than you think…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92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Reviews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157227"/>
              </p:ext>
            </p:extLst>
          </p:nvPr>
        </p:nvGraphicFramePr>
        <p:xfrm>
          <a:off x="1203010" y="2490335"/>
          <a:ext cx="9783989" cy="3065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959"/>
                <a:gridCol w="999087"/>
                <a:gridCol w="1349829"/>
                <a:gridCol w="972772"/>
                <a:gridCol w="1349829"/>
                <a:gridCol w="943113"/>
                <a:gridCol w="1320800"/>
                <a:gridCol w="1625600"/>
              </a:tblGrid>
              <a:tr h="122159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Factor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Evidence Briefing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Mapping Review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Scoping Review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Rapid Evidence Assessment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Rapid Realist Review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Systematic Review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Meta-analysis</a:t>
                      </a:r>
                      <a:endParaRPr lang="en-AU" sz="1600" dirty="0"/>
                    </a:p>
                  </a:txBody>
                  <a:tcPr/>
                </a:tc>
              </a:tr>
              <a:tr h="38109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Question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Narrow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Broad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Narrow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Narrow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Narrow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Narrow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Narrow</a:t>
                      </a:r>
                      <a:endParaRPr lang="en-AU" sz="1400" dirty="0"/>
                    </a:p>
                  </a:txBody>
                  <a:tcPr/>
                </a:tc>
              </a:tr>
              <a:tr h="38109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Timescale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 weeks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4-16 weeks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24 weeks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8-24 weeks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8-24 weeks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36-52</a:t>
                      </a:r>
                      <a:r>
                        <a:rPr lang="en-AU" sz="1400" baseline="0" dirty="0" smtClean="0"/>
                        <a:t> weeks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52-78 weeks</a:t>
                      </a:r>
                      <a:endParaRPr lang="en-AU" sz="1400" dirty="0"/>
                    </a:p>
                  </a:txBody>
                  <a:tcPr/>
                </a:tc>
              </a:tr>
              <a:tr h="38109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Resources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Single reviewer,</a:t>
                      </a:r>
                      <a:r>
                        <a:rPr lang="en-AU" sz="1400" baseline="0" dirty="0" smtClean="0"/>
                        <a:t> limited databases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Single</a:t>
                      </a:r>
                      <a:r>
                        <a:rPr lang="en-AU" sz="1400" baseline="0" dirty="0" smtClean="0"/>
                        <a:t> reviewer, comprehensive databases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Single review, limited databases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Double reviewer, limited databases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Double reviewer, limited databases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Double</a:t>
                      </a:r>
                      <a:r>
                        <a:rPr lang="en-AU" sz="1400" baseline="0" dirty="0" smtClean="0"/>
                        <a:t> reviewer, comprehensive databases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Double</a:t>
                      </a:r>
                      <a:r>
                        <a:rPr lang="en-AU" sz="1400" baseline="0" dirty="0" smtClean="0"/>
                        <a:t> reviewer, comprehensive databases</a:t>
                      </a:r>
                      <a:endParaRPr lang="en-AU" sz="1400" dirty="0" smtClean="0"/>
                    </a:p>
                    <a:p>
                      <a:endParaRPr lang="en-A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02919" y="5776686"/>
            <a:ext cx="990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Adapted from: </a:t>
            </a:r>
            <a:r>
              <a:rPr lang="en-AU" dirty="0" smtClean="0"/>
              <a:t>Booth, A. (2016) EVIDENT </a:t>
            </a:r>
            <a:r>
              <a:rPr lang="en-AU" dirty="0"/>
              <a:t>Guidance for Reviewing the Evidence: a compendium of methodological literature and websites DOI: 10.13140/RG.2.1.1562.9842 </a:t>
            </a:r>
          </a:p>
        </p:txBody>
      </p:sp>
    </p:spTree>
    <p:extLst>
      <p:ext uri="{BB962C8B-B14F-4D97-AF65-F5344CB8AC3E}">
        <p14:creationId xmlns:p14="http://schemas.microsoft.com/office/powerpoint/2010/main" val="4136866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197</TotalTime>
  <Words>933</Words>
  <Application>Microsoft Office PowerPoint</Application>
  <PresentationFormat>Widescreen</PresentationFormat>
  <Paragraphs>197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Corbel</vt:lpstr>
      <vt:lpstr>Times New Roman</vt:lpstr>
      <vt:lpstr>Wingdings</vt:lpstr>
      <vt:lpstr>Banded</vt:lpstr>
      <vt:lpstr>Best Practice Systematic Review</vt:lpstr>
      <vt:lpstr>Should you do a Review?</vt:lpstr>
      <vt:lpstr>Reasons to do a review</vt:lpstr>
      <vt:lpstr>Reasons not to do a review</vt:lpstr>
      <vt:lpstr>Reviews take a very long time</vt:lpstr>
      <vt:lpstr>Not every topic needs a review</vt:lpstr>
      <vt:lpstr>Bad reasons to do a review*</vt:lpstr>
      <vt:lpstr>What type of review should you do?</vt:lpstr>
      <vt:lpstr>Types of Reviews</vt:lpstr>
      <vt:lpstr>Types of Reviews</vt:lpstr>
      <vt:lpstr>What do you want to know?</vt:lpstr>
      <vt:lpstr>Your review question</vt:lpstr>
      <vt:lpstr>PICO(S)</vt:lpstr>
      <vt:lpstr>How do you conduct your review?</vt:lpstr>
      <vt:lpstr>Standards</vt:lpstr>
      <vt:lpstr>MEC2IR Standards</vt:lpstr>
      <vt:lpstr>Write and Register a Protocol</vt:lpstr>
      <vt:lpstr>PROSPERO</vt:lpstr>
      <vt:lpstr>Search the Literature</vt:lpstr>
      <vt:lpstr>Press</vt:lpstr>
      <vt:lpstr>Screening</vt:lpstr>
      <vt:lpstr>My Current favourite Screening Tool: Rayyan</vt:lpstr>
      <vt:lpstr>Data Extraction</vt:lpstr>
      <vt:lpstr>Assessing Risk of bias</vt:lpstr>
      <vt:lpstr>Synthesising results</vt:lpstr>
      <vt:lpstr>Creating summary tables in Mail merge</vt:lpstr>
    </vt:vector>
  </TitlesOfParts>
  <Company>Deakin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Systematic Review</dc:title>
  <dc:creator>Emily Kothe</dc:creator>
  <cp:lastModifiedBy>Emily Kothe</cp:lastModifiedBy>
  <cp:revision>11</cp:revision>
  <dcterms:created xsi:type="dcterms:W3CDTF">2017-04-09T21:43:41Z</dcterms:created>
  <dcterms:modified xsi:type="dcterms:W3CDTF">2017-04-10T01:01:05Z</dcterms:modified>
</cp:coreProperties>
</file>